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59" r:id="rId5"/>
    <p:sldId id="306" r:id="rId6"/>
    <p:sldId id="305" r:id="rId7"/>
    <p:sldId id="262" r:id="rId8"/>
    <p:sldId id="263" r:id="rId9"/>
    <p:sldId id="264" r:id="rId10"/>
    <p:sldId id="267" r:id="rId11"/>
    <p:sldId id="269" r:id="rId12"/>
    <p:sldId id="270" r:id="rId13"/>
    <p:sldId id="268" r:id="rId14"/>
    <p:sldId id="271" r:id="rId15"/>
    <p:sldId id="274" r:id="rId16"/>
    <p:sldId id="275" r:id="rId17"/>
    <p:sldId id="276" r:id="rId18"/>
    <p:sldId id="277" r:id="rId19"/>
    <p:sldId id="307" r:id="rId20"/>
    <p:sldId id="308" r:id="rId21"/>
    <p:sldId id="278" r:id="rId22"/>
    <p:sldId id="279" r:id="rId23"/>
    <p:sldId id="280" r:id="rId24"/>
    <p:sldId id="309" r:id="rId25"/>
    <p:sldId id="281" r:id="rId26"/>
    <p:sldId id="283" r:id="rId27"/>
    <p:sldId id="282" r:id="rId28"/>
    <p:sldId id="284" r:id="rId29"/>
    <p:sldId id="310" r:id="rId30"/>
    <p:sldId id="285" r:id="rId31"/>
    <p:sldId id="311" r:id="rId32"/>
    <p:sldId id="286" r:id="rId33"/>
    <p:sldId id="313" r:id="rId34"/>
    <p:sldId id="312" r:id="rId35"/>
    <p:sldId id="287" r:id="rId36"/>
    <p:sldId id="288" r:id="rId37"/>
    <p:sldId id="314" r:id="rId38"/>
    <p:sldId id="289" r:id="rId39"/>
    <p:sldId id="290" r:id="rId40"/>
    <p:sldId id="315" r:id="rId41"/>
    <p:sldId id="293" r:id="rId42"/>
    <p:sldId id="292" r:id="rId43"/>
    <p:sldId id="295" r:id="rId44"/>
    <p:sldId id="316" r:id="rId45"/>
    <p:sldId id="294" r:id="rId46"/>
    <p:sldId id="296" r:id="rId47"/>
    <p:sldId id="297" r:id="rId48"/>
    <p:sldId id="298" r:id="rId49"/>
    <p:sldId id="299" r:id="rId50"/>
    <p:sldId id="301" r:id="rId51"/>
    <p:sldId id="300" r:id="rId52"/>
    <p:sldId id="302" r:id="rId53"/>
    <p:sldId id="304" r:id="rId54"/>
    <p:sldId id="303" r:id="rId5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0114" autoAdjust="0"/>
  </p:normalViewPr>
  <p:slideViewPr>
    <p:cSldViewPr>
      <p:cViewPr>
        <p:scale>
          <a:sx n="70" d="100"/>
          <a:sy n="70" d="100"/>
        </p:scale>
        <p:origin x="-281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94C9FDC-10D9-4B9D-A15F-9514B7ADA0D8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E77B339-F0DB-4AB1-B9F8-4D81C4A8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81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2E3FE45-B1D6-4E7B-9346-3E7CE1781282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59B31EF-81C9-416F-A315-5B635B81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12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3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67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12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94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96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8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23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5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12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31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35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38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70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9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4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4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03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0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24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4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824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8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80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86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868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343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07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01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01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45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000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15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0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221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862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862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52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187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4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39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000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28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91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470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36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0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3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31EF-81C9-416F-A315-5B635B812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4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48E9-CBBE-4261-B61A-FEDC0C12B30C}" type="datetime1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F5A5-163B-4E8F-92FB-B4513FC12A49}" type="datetime1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1E5E-3768-4E12-A8B3-BD8F110D8512}" type="datetime1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CCE8-4A31-473D-8160-167663EF47FA}" type="datetime1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6F84-656C-4FC1-A207-816146479D00}" type="datetime1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416-24C7-4DDB-BE45-30B6161AC38B}" type="datetime1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A038-49A7-45C7-9B33-EB20F8690ADD}" type="datetime1">
              <a:rPr lang="en-US" smtClean="0"/>
              <a:t>11/30/2012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7D1-6326-4EA4-81D7-4DFCAE0A8361}" type="datetime1">
              <a:rPr lang="en-US" smtClean="0"/>
              <a:t>11/30/2012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271D-459D-4C1F-A11C-E03CF9C8EFE4}" type="datetime1">
              <a:rPr lang="en-US" smtClean="0"/>
              <a:t>11/30/2012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AAE4-5C55-4F01-8BA8-A677A5409992}" type="datetime1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FCA0-BA0E-4FCA-B43B-B2825FBBD72D}" type="datetime1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A778A0-167E-43BF-AD0C-B80FF921C566}" type="datetime1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0DB22E-9108-4B4F-A9A8-C13688EC37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Arial Black" pitchFamily="34" charset="0"/>
              </a:rPr>
              <a:t>Case Based Reasoning and Financial Decision Making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By Kostas Hatalis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Testing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Cognitive System’s CBR was tested on the Toronto Stock Exchange</a:t>
            </a:r>
          </a:p>
          <a:p>
            <a:r>
              <a:rPr lang="en-US" sz="3200" dirty="0" smtClean="0"/>
              <a:t>Proven to be fast and reliable </a:t>
            </a:r>
          </a:p>
          <a:p>
            <a:pPr lvl="1"/>
            <a:r>
              <a:rPr lang="en-US" sz="2800" dirty="0" smtClean="0"/>
              <a:t>Target accuracy rate of 80-90% for alert explanations</a:t>
            </a:r>
          </a:p>
          <a:p>
            <a:r>
              <a:rPr lang="en-US" sz="3200" dirty="0" smtClean="0"/>
              <a:t>Future work proposed CBR be applied to analyzing banking decisions and estimating value of assets</a:t>
            </a:r>
          </a:p>
          <a:p>
            <a:pPr lvl="1"/>
            <a:r>
              <a:rPr lang="en-US" sz="2800" b="1" dirty="0" smtClean="0">
                <a:solidFill>
                  <a:srgbClr val="00B050"/>
                </a:solidFill>
              </a:rPr>
              <a:t>Next two papers cover these subjects!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Financial Applications of Fuzzy CBR to Residential Property 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Residential Property Valuation</a:t>
            </a:r>
            <a:r>
              <a:rPr lang="en-US" b="1" dirty="0" smtClean="0"/>
              <a:t> </a:t>
            </a:r>
            <a:r>
              <a:rPr lang="en-US" dirty="0" smtClean="0"/>
              <a:t>- is the process of determining the value of a house for given market conditions.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486400" cy="366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Residential Property 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way to value a house is to visit it. But what happens if you want to value 1000 houses?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This process takes too long and is expensive!</a:t>
            </a:r>
          </a:p>
          <a:p>
            <a:r>
              <a:rPr lang="en-US" dirty="0" smtClean="0"/>
              <a:t>Another common method used by humans is sales comparison where past sales are compared to the current one to determine sale price.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But human estimates may be inaccurate.</a:t>
            </a:r>
          </a:p>
          <a:p>
            <a:r>
              <a:rPr lang="en-US" dirty="0" smtClean="0"/>
              <a:t>Ideally we would like this approach to be automated.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CBR is a perfect fit here!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PROFT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Property Financial Information Technology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system that enhances CBR with fuzzy predicates expressing preferences in determining similarities between subject home and comparable homes.</a:t>
            </a:r>
          </a:p>
          <a:p>
            <a:r>
              <a:rPr lang="en-US" dirty="0" smtClean="0"/>
              <a:t>Goals: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Find the most similar houses.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Located close to subject house.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Sold not too long ago.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Select balanced subset of most promising similar homes.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PROFIT Approach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Retrieve recent sales from a case based using a small number of features to find </a:t>
            </a:r>
            <a:r>
              <a:rPr lang="en-US" dirty="0" err="1" smtClean="0"/>
              <a:t>comparables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the subject property with the retrieved cases and calculate similarity measure from the aggregation of fuzzy preference values.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Adjust the sales price of the retrieved cases to reflect their differences from the subject using a rule set.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Aggregate the adjusted sales prices of retrieved cases, selecting the best </a:t>
            </a:r>
            <a:r>
              <a:rPr lang="en-US" dirty="0" err="1" smtClean="0"/>
              <a:t>comparables</a:t>
            </a:r>
            <a:r>
              <a:rPr lang="en-US" dirty="0" smtClean="0"/>
              <a:t>, deriving a single value estimate for the subject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Qualify the estimate with a confidence value (utility metric).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3" y="962025"/>
            <a:ext cx="4754597" cy="582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149" y="59269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(from [2])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962953"/>
            <a:ext cx="388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Case-base consists of cases of properties in CA sold in the last 5 years. A case description is the sale record. 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Selection uses six attributes: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Address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Date of sale,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Living area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Lot area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Number of bathrooms and bedrooms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Domain specific SIM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029201" cy="522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Domain specific SIM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Preference Weighting and Aggregation (example):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811915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</a:t>
            </a:r>
            <a:r>
              <a:rPr lang="en-US" b="1" dirty="0" smtClean="0"/>
              <a:t>Retrieval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SIM is calculated, on average 22 cases to compare with are found. However we want to limit them to 4-8 cases of which we will use to aggregate a price from.</a:t>
            </a:r>
          </a:p>
          <a:p>
            <a:r>
              <a:rPr lang="en-US" dirty="0" smtClean="0"/>
              <a:t>Before this, all cases undergo adjustment in their sales price (from [2]_: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9381"/>
            <a:ext cx="373686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5964"/>
            <a:ext cx="3747384" cy="227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</a:t>
            </a:r>
            <a:r>
              <a:rPr lang="en-US" b="1" dirty="0" smtClean="0"/>
              <a:t>Retrieval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further limit cases, rules are applied to filter out cases until we have the best ones only. For example: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No single adjustment should be larger than 10% of sales price.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Net adjustment should no exceed 25% of sales price.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unit price for living area of the </a:t>
            </a:r>
            <a:r>
              <a:rPr lang="en-US" dirty="0" err="1" smtClean="0">
                <a:solidFill>
                  <a:srgbClr val="C00000"/>
                </a:solidFill>
              </a:rPr>
              <a:t>comparables</a:t>
            </a:r>
            <a:r>
              <a:rPr lang="en-US" dirty="0" smtClean="0">
                <a:solidFill>
                  <a:srgbClr val="C00000"/>
                </a:solidFill>
              </a:rPr>
              <a:t> should not vary more than 15% from each other and should bracket that of the subject.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Comparables</a:t>
            </a:r>
            <a:r>
              <a:rPr lang="en-US" dirty="0" smtClean="0">
                <a:solidFill>
                  <a:srgbClr val="C00000"/>
                </a:solidFill>
              </a:rPr>
              <a:t> should be as close as possible to the subject.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value estimated for the subject should be bracketed by the sales price of the </a:t>
            </a:r>
            <a:r>
              <a:rPr lang="en-US" dirty="0" err="1" smtClean="0">
                <a:solidFill>
                  <a:srgbClr val="C00000"/>
                </a:solidFill>
              </a:rPr>
              <a:t>comparables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Introduction to Finance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Case-Based Reasoning for Market </a:t>
            </a:r>
            <a:r>
              <a:rPr lang="en-US" b="1" dirty="0" smtClean="0"/>
              <a:t>Surveillance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Financial Applications of Fuzzy CBR to Residential Property </a:t>
            </a:r>
            <a:r>
              <a:rPr lang="en-US" b="1" dirty="0" smtClean="0"/>
              <a:t>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 CBR Approach for Predicting Bank Lending </a:t>
            </a:r>
            <a:r>
              <a:rPr lang="en-US" b="1" dirty="0" smtClean="0"/>
              <a:t>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 Neural Network with a Case Based Dynamic Window for Stock Trading Prediction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 Web-based CBR Agent for Financial </a:t>
            </a:r>
            <a:r>
              <a:rPr lang="en-US" b="1" dirty="0" smtClean="0"/>
              <a:t>Forecasting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Concluding Remarks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</a:t>
            </a:r>
            <a:r>
              <a:rPr lang="en-US" b="1" dirty="0" smtClean="0"/>
              <a:t>Retrieval (almost done!)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rules are applied and we have a set of a dozen cases or so, we apply a ranking method to get the top 4-8 cases (from [2]): 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399"/>
            <a:ext cx="3286125" cy="40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5019300" cy="219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Estimating Sales Price of Subject House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best cases are found (ex the top 5 from the previous ranks), their prices are combined to produce the final estimate for sales price of our current home: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694977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Utility Matric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we found a good estimate for the sales price we need to see just HOW good that estimate really is: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A confidence score is attached to every case.</a:t>
            </a:r>
          </a:p>
          <a:p>
            <a:r>
              <a:rPr lang="en-US" dirty="0" smtClean="0"/>
              <a:t>Five characteristics are used to calculate the confidence values: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Number of cases found in initial retrieval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Average of the SIM values for the 4 best cases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Typicality of the problem with respect to the case base.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Span of adjusted sales prices of highest confidence solutions.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Distribution of adjusted sales prices of highest confidence solutions.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Utility Matric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characteristics are evaluated using fuzzy membership functions </a:t>
            </a:r>
            <a:r>
              <a:rPr lang="en-US" i="1" dirty="0" smtClean="0"/>
              <a:t>which map the value of each parameter into a confidence interval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348342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56756"/>
            <a:ext cx="3505200" cy="38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Utility Matric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confidence values are then </a:t>
            </a:r>
            <a:r>
              <a:rPr lang="en-US" u="sng" dirty="0" smtClean="0"/>
              <a:t>aggregated</a:t>
            </a:r>
            <a:r>
              <a:rPr lang="en-US" dirty="0" smtClean="0"/>
              <a:t> into a final confidence value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105400" cy="32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6200000">
            <a:off x="6291049" y="5954771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PROFIT (the CBR system) is quite scalable and able to process 1000’s of transactions.</a:t>
            </a:r>
          </a:p>
          <a:p>
            <a:r>
              <a:rPr lang="en-US" dirty="0" smtClean="0"/>
              <a:t>Was compared to several other methods (from [2]):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6781800" cy="213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mclean.alltheragefaces.com/img/faces/large/happy-thumbs-up-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79423"/>
            <a:ext cx="2133600" cy="17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7924800" y="4495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CBR Approach for Predicting Bank Lending Decision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Banks play an important role in the economy, </a:t>
            </a:r>
            <a:r>
              <a:rPr lang="en-US" dirty="0" smtClean="0"/>
              <a:t>since they </a:t>
            </a:r>
            <a:r>
              <a:rPr lang="en-US" dirty="0"/>
              <a:t>channel funds from households and </a:t>
            </a:r>
            <a:r>
              <a:rPr lang="en-US" dirty="0" smtClean="0"/>
              <a:t>enterprises which </a:t>
            </a:r>
            <a:r>
              <a:rPr lang="en-US" dirty="0"/>
              <a:t>are net savers to those who are net borrowers</a:t>
            </a:r>
          </a:p>
          <a:p>
            <a:r>
              <a:rPr lang="en-US" dirty="0" smtClean="0"/>
              <a:t>There </a:t>
            </a:r>
            <a:r>
              <a:rPr lang="en-US" dirty="0"/>
              <a:t>are a number of flaws in financial </a:t>
            </a:r>
            <a:r>
              <a:rPr lang="en-US" dirty="0" smtClean="0"/>
              <a:t>markets, such </a:t>
            </a:r>
            <a:r>
              <a:rPr lang="en-US" dirty="0"/>
              <a:t>as in the granting of credit, which may hamper </a:t>
            </a:r>
            <a:r>
              <a:rPr lang="en-US" dirty="0" smtClean="0"/>
              <a:t>the way </a:t>
            </a:r>
            <a:r>
              <a:rPr lang="en-US" dirty="0"/>
              <a:t>enterprises and households </a:t>
            </a:r>
            <a:r>
              <a:rPr lang="en-US" dirty="0" smtClean="0"/>
              <a:t>spend.</a:t>
            </a:r>
          </a:p>
          <a:p>
            <a:r>
              <a:rPr lang="en-US" dirty="0" smtClean="0"/>
              <a:t>For the most part, analysts make economic decision and develop forecasts on the economy ad hoc, by looking at simple statistical and quantitative indicators.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How has this worked out so far?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Not So Well! - Eurozone Crisis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43" y="3352800"/>
            <a:ext cx="5070712" cy="4876800"/>
          </a:xfrm>
        </p:spPr>
        <p:txBody>
          <a:bodyPr/>
          <a:lstStyle/>
          <a:p>
            <a:r>
              <a:rPr lang="en-US" dirty="0" smtClean="0"/>
              <a:t>For instance, European lending banks gave Greece 100’s billions of euros without knowing Greece’s full credit conditions and economic health.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NOW GREECE IS BURNING!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 the rest of the Eurozone is in crisis. But what to do about this?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Animals Creatures greece riot dog, greek riot dog, athens riot 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3" y="1600200"/>
            <a:ext cx="3048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news.images.itv.com/image/file/97377/article_688136d388ecb7d2_1348661217_9j-4aaqsk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53" y="1600200"/>
            <a:ext cx="2684627" cy="15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blogs.telegraph.co.uk/finance/files/2012/02/athens-eur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80" y="1600200"/>
            <a:ext cx="2410120" cy="15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electproperty.com/wp-content/uploads/2012/05/eurozo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2766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Smart Solution: CBR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forecasts the </a:t>
            </a:r>
            <a:r>
              <a:rPr lang="en-US" dirty="0"/>
              <a:t>credit standards and </a:t>
            </a:r>
            <a:r>
              <a:rPr lang="en-US" dirty="0" smtClean="0"/>
              <a:t>conditions used </a:t>
            </a:r>
            <a:r>
              <a:rPr lang="en-US" dirty="0"/>
              <a:t>by the banks when granting credit. It also </a:t>
            </a:r>
            <a:r>
              <a:rPr lang="en-US" dirty="0" smtClean="0"/>
              <a:t>provides an </a:t>
            </a:r>
            <a:r>
              <a:rPr lang="en-US" dirty="0"/>
              <a:t>evaluation of the objective and subjective </a:t>
            </a:r>
            <a:r>
              <a:rPr lang="en-US" dirty="0" smtClean="0"/>
              <a:t>factors underlying </a:t>
            </a:r>
            <a:r>
              <a:rPr lang="en-US" dirty="0"/>
              <a:t>the </a:t>
            </a:r>
            <a:r>
              <a:rPr lang="en-US" dirty="0" smtClean="0"/>
              <a:t>forecast.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CBR system developed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adapts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credit decisions to forecast the future credit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granting behavior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economic agents.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CBR system developed </a:t>
            </a:r>
            <a:r>
              <a:rPr lang="en-US" dirty="0" smtClean="0"/>
              <a:t>in this paper uses qualitative </a:t>
            </a:r>
            <a:r>
              <a:rPr lang="en-US" dirty="0"/>
              <a:t>data collected through the Bank Lending Survey related to the Portuguese </a:t>
            </a:r>
            <a:r>
              <a:rPr lang="en-US" dirty="0" smtClean="0"/>
              <a:t>banks.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Is a good proposal for the kind of systems that the rest of the Eurozone could adapt to prevent bad forecasts and decisions.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Extension to CBR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raditional </a:t>
            </a:r>
            <a:r>
              <a:rPr lang="en-US" sz="2800" dirty="0"/>
              <a:t>CBR </a:t>
            </a:r>
            <a:r>
              <a:rPr lang="en-US" sz="2800" dirty="0" smtClean="0"/>
              <a:t>extended with </a:t>
            </a:r>
            <a:r>
              <a:rPr lang="en-US" sz="2800" dirty="0"/>
              <a:t>the possibility of representing </a:t>
            </a:r>
            <a:r>
              <a:rPr lang="en-US" sz="2800" dirty="0" smtClean="0"/>
              <a:t>hypotheses - </a:t>
            </a:r>
            <a:r>
              <a:rPr lang="en-US" sz="2800" dirty="0" smtClean="0">
                <a:solidFill>
                  <a:srgbClr val="7030A0"/>
                </a:solidFill>
              </a:rPr>
              <a:t>which are </a:t>
            </a:r>
            <a:r>
              <a:rPr lang="en-US" sz="2800" dirty="0">
                <a:solidFill>
                  <a:srgbClr val="7030A0"/>
                </a:solidFill>
              </a:rPr>
              <a:t>used to capture subjective factors that </a:t>
            </a:r>
            <a:r>
              <a:rPr lang="en-US" sz="2800" dirty="0" smtClean="0">
                <a:solidFill>
                  <a:srgbClr val="7030A0"/>
                </a:solidFill>
              </a:rPr>
              <a:t>influence credit decisions (</a:t>
            </a:r>
            <a:r>
              <a:rPr lang="en-US" sz="2800" dirty="0">
                <a:solidFill>
                  <a:srgbClr val="7030A0"/>
                </a:solidFill>
              </a:rPr>
              <a:t>economic </a:t>
            </a:r>
            <a:r>
              <a:rPr lang="en-US" sz="2800" dirty="0" smtClean="0">
                <a:solidFill>
                  <a:srgbClr val="7030A0"/>
                </a:solidFill>
              </a:rPr>
              <a:t>sentiment).</a:t>
            </a:r>
          </a:p>
          <a:p>
            <a:r>
              <a:rPr lang="en-US" sz="2800" dirty="0" smtClean="0"/>
              <a:t>This simple mechanism allows the system to predict the decisions that would be made if the specified hypotheses were satisfied. That is, the answer is X if the hypothesis H is holds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Financial Decision 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876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Stock Trading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Real-estate Valuation</a:t>
            </a: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Bank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Lending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Forecasting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7210"/>
            <a:ext cx="3200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digitaltrends.com/wp-content/uploads/2011/10/ny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724399" cy="329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Case Structure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00B050"/>
                </a:solidFill>
              </a:rPr>
              <a:t>Case(Condition, Economic Sentiment, Decision)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u="sng" dirty="0" smtClean="0"/>
              <a:t>The </a:t>
            </a:r>
            <a:r>
              <a:rPr lang="en-US" sz="2800" b="1" u="sng" dirty="0"/>
              <a:t>problem </a:t>
            </a:r>
            <a:r>
              <a:rPr lang="en-US" sz="2800" dirty="0" smtClean="0"/>
              <a:t>specifies a </a:t>
            </a:r>
            <a:r>
              <a:rPr lang="en-US" sz="2800" dirty="0"/>
              <a:t>set of objective </a:t>
            </a:r>
            <a:r>
              <a:rPr lang="en-US" sz="2800" dirty="0" smtClean="0"/>
              <a:t>factors relating </a:t>
            </a:r>
            <a:r>
              <a:rPr lang="en-US" sz="2800" dirty="0"/>
              <a:t>to a given situation in which the </a:t>
            </a:r>
            <a:r>
              <a:rPr lang="en-US" sz="2800" dirty="0" smtClean="0"/>
              <a:t>credit granting </a:t>
            </a:r>
            <a:r>
              <a:rPr lang="en-US" sz="2800" dirty="0"/>
              <a:t>decision is to be </a:t>
            </a:r>
            <a:r>
              <a:rPr lang="en-US" sz="2800" dirty="0" smtClean="0"/>
              <a:t>made.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u="sng" dirty="0" smtClean="0"/>
              <a:t>The </a:t>
            </a:r>
            <a:r>
              <a:rPr lang="en-US" sz="2800" b="1" u="sng" dirty="0"/>
              <a:t>hypothesis </a:t>
            </a:r>
            <a:r>
              <a:rPr lang="en-US" sz="2800" dirty="0"/>
              <a:t>is a single condition </a:t>
            </a:r>
            <a:r>
              <a:rPr lang="en-US" sz="2800" dirty="0" smtClean="0"/>
              <a:t>representing the </a:t>
            </a:r>
            <a:r>
              <a:rPr lang="en-US" sz="2800" dirty="0"/>
              <a:t>economic sentiment of the </a:t>
            </a:r>
            <a:r>
              <a:rPr lang="en-US" sz="2800" dirty="0" smtClean="0"/>
              <a:t>decision-maker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u="sng" dirty="0" smtClean="0"/>
              <a:t>The </a:t>
            </a:r>
            <a:r>
              <a:rPr lang="en-US" sz="2800" b="1" u="sng" dirty="0"/>
              <a:t>solution </a:t>
            </a:r>
            <a:r>
              <a:rPr lang="en-US" sz="2800" dirty="0"/>
              <a:t>is the decision regarding credit </a:t>
            </a:r>
            <a:r>
              <a:rPr lang="en-US" sz="2800" dirty="0" smtClean="0"/>
              <a:t>granting. It </a:t>
            </a:r>
            <a:r>
              <a:rPr lang="en-US" sz="2800" dirty="0"/>
              <a:t>specifies a set of actions relative to </a:t>
            </a:r>
            <a:r>
              <a:rPr lang="en-US" sz="2800" dirty="0" smtClean="0"/>
              <a:t>credit granting.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Condition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Reflects </a:t>
            </a:r>
            <a:r>
              <a:rPr lang="en-US" dirty="0"/>
              <a:t>objective factors in the </a:t>
            </a:r>
            <a:r>
              <a:rPr lang="en-US" dirty="0" smtClean="0"/>
              <a:t>survey which </a:t>
            </a:r>
            <a:r>
              <a:rPr lang="en-US" dirty="0"/>
              <a:t>are taken into account in the decision-making </a:t>
            </a:r>
            <a:r>
              <a:rPr lang="en-US" dirty="0" smtClean="0"/>
              <a:t>by the </a:t>
            </a:r>
            <a:r>
              <a:rPr lang="en-US" dirty="0"/>
              <a:t>economic </a:t>
            </a:r>
            <a:r>
              <a:rPr lang="en-US" dirty="0" smtClean="0"/>
              <a:t>agent.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i="1" dirty="0" smtClean="0"/>
              <a:t> </a:t>
            </a:r>
            <a:r>
              <a:rPr lang="en-US" b="1" dirty="0" smtClean="0"/>
              <a:t>conditions </a:t>
            </a:r>
            <a:r>
              <a:rPr lang="en-US" b="1" dirty="0"/>
              <a:t>made up of a series </a:t>
            </a:r>
            <a:r>
              <a:rPr lang="en-US" b="1" dirty="0" smtClean="0"/>
              <a:t>of literals</a:t>
            </a:r>
            <a:r>
              <a:rPr lang="en-US" dirty="0" smtClean="0"/>
              <a:t>:</a:t>
            </a:r>
          </a:p>
          <a:p>
            <a:pPr marL="0" indent="0" algn="r">
              <a:buNone/>
            </a:pPr>
            <a:r>
              <a:rPr lang="en-US" dirty="0" smtClean="0"/>
              <a:t>[</a:t>
            </a:r>
            <a:r>
              <a:rPr lang="en-US" dirty="0"/>
              <a:t>C1, C2, …, </a:t>
            </a:r>
            <a:r>
              <a:rPr lang="en-US" dirty="0" err="1"/>
              <a:t>Cn</a:t>
            </a:r>
            <a:r>
              <a:rPr lang="en-US" dirty="0" smtClean="0"/>
              <a:t>] </a:t>
            </a:r>
          </a:p>
          <a:p>
            <a:pPr marL="0" indent="0">
              <a:buNone/>
            </a:pPr>
            <a:r>
              <a:rPr lang="en-US" b="1" dirty="0" smtClean="0"/>
              <a:t>Each </a:t>
            </a:r>
            <a:r>
              <a:rPr lang="en-US" b="1" dirty="0"/>
              <a:t>literal </a:t>
            </a:r>
            <a:r>
              <a:rPr lang="en-US" b="1" dirty="0" err="1"/>
              <a:t>Ci</a:t>
            </a:r>
            <a:r>
              <a:rPr lang="en-US" b="1" dirty="0"/>
              <a:t> has the </a:t>
            </a:r>
            <a:r>
              <a:rPr lang="en-US" b="1" dirty="0" smtClean="0"/>
              <a:t>following structure</a:t>
            </a:r>
            <a:r>
              <a:rPr lang="en-US" b="1" dirty="0"/>
              <a:t>:</a:t>
            </a:r>
          </a:p>
          <a:p>
            <a:pPr marL="0" indent="0" algn="r">
              <a:buNone/>
            </a:pPr>
            <a:r>
              <a:rPr lang="en-US" dirty="0" smtClean="0"/>
              <a:t>Factor(bank, factor tendency)</a:t>
            </a:r>
          </a:p>
          <a:p>
            <a:pPr marL="0" indent="0">
              <a:buNone/>
            </a:pPr>
            <a:r>
              <a:rPr lang="en-US" i="1" dirty="0" smtClean="0"/>
              <a:t>This can represent a relevant characteristic of the domain, such as the cost of funds.</a:t>
            </a:r>
          </a:p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Bank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smtClean="0"/>
              <a:t>– </a:t>
            </a:r>
            <a:r>
              <a:rPr lang="en-US" dirty="0"/>
              <a:t>refers to the credit institution </a:t>
            </a:r>
            <a:endParaRPr lang="en-US" dirty="0" smtClean="0"/>
          </a:p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Factor Tendency</a:t>
            </a:r>
            <a:r>
              <a:rPr lang="en-US" dirty="0" smtClean="0"/>
              <a:t> – refers to </a:t>
            </a:r>
            <a:r>
              <a:rPr lang="en-US" dirty="0"/>
              <a:t>the tendency associated to the </a:t>
            </a:r>
            <a:r>
              <a:rPr lang="en-US" dirty="0" smtClean="0"/>
              <a:t>factor. The </a:t>
            </a:r>
            <a:r>
              <a:rPr lang="en-US" dirty="0"/>
              <a:t>values allowed </a:t>
            </a:r>
            <a:r>
              <a:rPr lang="en-US" dirty="0" smtClean="0"/>
              <a:t>are: 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increase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unchanged,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decrease,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and non-existence</a:t>
            </a:r>
            <a:r>
              <a:rPr lang="en-US" dirty="0"/>
              <a:t>.</a:t>
            </a:r>
            <a:endParaRPr lang="en-US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1344726"/>
            <a:ext cx="662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u="sng" dirty="0">
                <a:solidFill>
                  <a:srgbClr val="00B050"/>
                </a:solidFill>
              </a:rPr>
              <a:t>Case(Condition</a:t>
            </a:r>
            <a:r>
              <a:rPr lang="en-US" b="1" i="1" dirty="0">
                <a:solidFill>
                  <a:srgbClr val="00B050"/>
                </a:solidFill>
              </a:rPr>
              <a:t>, Economic Sentiment, Decision)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Economic Sentiment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Expresses the </a:t>
            </a:r>
            <a:r>
              <a:rPr lang="en-US" sz="3200" dirty="0"/>
              <a:t>combination of </a:t>
            </a:r>
            <a:r>
              <a:rPr lang="en-US" sz="3200" dirty="0" smtClean="0"/>
              <a:t>the previous features</a:t>
            </a:r>
            <a:r>
              <a:rPr lang="en-US" sz="3200" dirty="0"/>
              <a:t>. </a:t>
            </a:r>
            <a:r>
              <a:rPr lang="en-US" sz="3200" dirty="0" smtClean="0"/>
              <a:t>Possible </a:t>
            </a:r>
            <a:r>
              <a:rPr lang="en-US" sz="3200" dirty="0"/>
              <a:t>values are as follow: 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very optimistic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optimistic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neutral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pessimistic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very pessimistic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This is the hypothesis and ask if we should grant credit or not.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344726"/>
            <a:ext cx="662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</a:rPr>
              <a:t>Case(Condition, </a:t>
            </a:r>
            <a:r>
              <a:rPr lang="en-US" b="1" i="1" u="sng" dirty="0">
                <a:solidFill>
                  <a:srgbClr val="00B050"/>
                </a:solidFill>
              </a:rPr>
              <a:t>Economic Sentiment</a:t>
            </a:r>
            <a:r>
              <a:rPr lang="en-US" b="1" i="1" dirty="0">
                <a:solidFill>
                  <a:srgbClr val="00B050"/>
                </a:solidFill>
              </a:rPr>
              <a:t>, Decision)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/>
              <a:t>the predicate of the solution </a:t>
            </a:r>
            <a:r>
              <a:rPr lang="en-US" dirty="0" smtClean="0"/>
              <a:t>and represents </a:t>
            </a:r>
            <a:r>
              <a:rPr lang="en-US" dirty="0"/>
              <a:t>the </a:t>
            </a:r>
            <a:r>
              <a:rPr lang="en-US" dirty="0" smtClean="0"/>
              <a:t>behavior </a:t>
            </a:r>
            <a:r>
              <a:rPr lang="en-US" dirty="0"/>
              <a:t>of the bank related to the </a:t>
            </a:r>
            <a:r>
              <a:rPr lang="en-US" dirty="0" smtClean="0"/>
              <a:t>credit decision</a:t>
            </a:r>
            <a:r>
              <a:rPr lang="en-US" dirty="0"/>
              <a:t>. The predicates considered </a:t>
            </a:r>
            <a:r>
              <a:rPr lang="en-US" dirty="0" smtClean="0"/>
              <a:t>are:</a:t>
            </a:r>
            <a:endParaRPr lang="en-US" dirty="0"/>
          </a:p>
          <a:p>
            <a:pPr lvl="2"/>
            <a:r>
              <a:rPr lang="en-US" sz="2000" dirty="0" smtClean="0"/>
              <a:t>Approval </a:t>
            </a:r>
            <a:r>
              <a:rPr lang="en-US" sz="2000" dirty="0"/>
              <a:t>of </a:t>
            </a:r>
            <a:r>
              <a:rPr lang="en-US" sz="2000" dirty="0" smtClean="0"/>
              <a:t>loans</a:t>
            </a:r>
          </a:p>
          <a:p>
            <a:pPr lvl="2"/>
            <a:r>
              <a:rPr lang="en-US" sz="2000" dirty="0" smtClean="0"/>
              <a:t>Collateral requirements</a:t>
            </a:r>
          </a:p>
          <a:p>
            <a:pPr lvl="2"/>
            <a:r>
              <a:rPr lang="en-US" sz="2000" dirty="0" smtClean="0"/>
              <a:t>Maturity</a:t>
            </a:r>
            <a:endParaRPr lang="en-US" sz="2000" dirty="0"/>
          </a:p>
          <a:p>
            <a:pPr lvl="2"/>
            <a:r>
              <a:rPr lang="en-US" sz="2000" dirty="0" smtClean="0"/>
              <a:t>Spread</a:t>
            </a:r>
          </a:p>
          <a:p>
            <a:r>
              <a:rPr lang="en-US" dirty="0" smtClean="0"/>
              <a:t>A decision is made </a:t>
            </a:r>
            <a:r>
              <a:rPr lang="en-US" dirty="0"/>
              <a:t>of a set of literals</a:t>
            </a:r>
            <a:r>
              <a:rPr lang="en-US" dirty="0" smtClean="0"/>
              <a:t>: </a:t>
            </a:r>
          </a:p>
          <a:p>
            <a:pPr marL="0" indent="0" algn="r">
              <a:buNone/>
            </a:pPr>
            <a:r>
              <a:rPr lang="en-US" dirty="0" smtClean="0"/>
              <a:t>[</a:t>
            </a:r>
            <a:r>
              <a:rPr lang="en-US" dirty="0"/>
              <a:t>D1, D2, …, </a:t>
            </a:r>
            <a:r>
              <a:rPr lang="en-US" dirty="0" err="1"/>
              <a:t>Dm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each literal </a:t>
            </a:r>
            <a:r>
              <a:rPr lang="en-US" dirty="0" err="1"/>
              <a:t>Dj</a:t>
            </a:r>
            <a:r>
              <a:rPr lang="en-US" dirty="0"/>
              <a:t> has the </a:t>
            </a:r>
            <a:r>
              <a:rPr lang="en-US" dirty="0" smtClean="0"/>
              <a:t>following structure:</a:t>
            </a:r>
          </a:p>
          <a:p>
            <a:pPr marL="0" indent="0" algn="r">
              <a:buNone/>
            </a:pPr>
            <a:r>
              <a:rPr lang="en-US" dirty="0" smtClean="0"/>
              <a:t> Decision(bank, decision tendency)</a:t>
            </a:r>
          </a:p>
          <a:p>
            <a:pPr marL="0" indent="0">
              <a:buNone/>
            </a:pPr>
            <a:endParaRPr lang="en-US" dirty="0"/>
          </a:p>
          <a:p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344726"/>
            <a:ext cx="662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</a:rPr>
              <a:t>Case(Condition, Economic Sentiment, </a:t>
            </a:r>
            <a:r>
              <a:rPr lang="en-US" b="1" i="1" u="sng" dirty="0">
                <a:solidFill>
                  <a:srgbClr val="00B050"/>
                </a:solidFill>
              </a:rPr>
              <a:t>Decision</a:t>
            </a:r>
            <a:r>
              <a:rPr lang="en-US" b="1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Case Example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/>
          <a:stretch/>
        </p:blipFill>
        <p:spPr bwMode="auto">
          <a:xfrm>
            <a:off x="333463" y="2438400"/>
            <a:ext cx="883442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694" y="5779532"/>
            <a:ext cx="7088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We will look at a full CBR with all the steps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example later.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Case Similarity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basis for computing the similarity between </a:t>
            </a:r>
            <a:r>
              <a:rPr lang="en-US" sz="2800" dirty="0" smtClean="0"/>
              <a:t>cases weights </a:t>
            </a:r>
            <a:r>
              <a:rPr lang="en-US" sz="2800" dirty="0"/>
              <a:t>the similarity associated to </a:t>
            </a:r>
            <a:r>
              <a:rPr lang="en-US" sz="2800" dirty="0" smtClean="0"/>
              <a:t>the condition.</a:t>
            </a:r>
          </a:p>
          <a:p>
            <a:pPr marL="0" indent="0">
              <a:buNone/>
            </a:pPr>
            <a:r>
              <a:rPr lang="en-US" sz="2800" u="sng" dirty="0" smtClean="0"/>
              <a:t>Two </a:t>
            </a:r>
            <a:r>
              <a:rPr lang="en-US" sz="2800" u="sng" dirty="0"/>
              <a:t>levels of </a:t>
            </a:r>
            <a:r>
              <a:rPr lang="en-US" sz="2800" u="sng" dirty="0" smtClean="0"/>
              <a:t>similarity</a:t>
            </a:r>
            <a:r>
              <a:rPr lang="en-US" sz="2800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SIM for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 first assessment of the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cases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less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restrictive SIM,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for a further assessment when no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cases found from first similarity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If various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cases are found with the same degree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of similarity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, the economic analyst will have to decide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on the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best solution.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similarity of two cases results from weighting </a:t>
            </a:r>
            <a:r>
              <a:rPr lang="en-US" b="1" dirty="0" smtClean="0"/>
              <a:t>the similarity </a:t>
            </a:r>
            <a:r>
              <a:rPr lang="en-US" b="1" dirty="0"/>
              <a:t>of the </a:t>
            </a:r>
            <a:r>
              <a:rPr lang="en-US" b="1" i="1" dirty="0"/>
              <a:t> </a:t>
            </a:r>
            <a:r>
              <a:rPr lang="en-US" b="1" dirty="0"/>
              <a:t>with the similarity of </a:t>
            </a:r>
            <a:r>
              <a:rPr lang="en-US" b="1" dirty="0" smtClean="0"/>
              <a:t>the Hypothesis. </a:t>
            </a:r>
            <a:r>
              <a:rPr lang="en-US" b="1" dirty="0"/>
              <a:t>The result </a:t>
            </a:r>
            <a:r>
              <a:rPr lang="en-US" b="1" dirty="0" smtClean="0"/>
              <a:t>derives from </a:t>
            </a:r>
            <a:r>
              <a:rPr lang="en-US" b="1" dirty="0"/>
              <a:t>the following calculation:</a:t>
            </a:r>
          </a:p>
          <a:p>
            <a:pPr marL="0" indent="0">
              <a:buNone/>
            </a:pPr>
            <a:r>
              <a:rPr lang="en-US" dirty="0"/>
              <a:t>- Calculation of the similarity of the </a:t>
            </a:r>
            <a:r>
              <a:rPr lang="en-US" i="1" dirty="0" smtClean="0"/>
              <a:t>Condition </a:t>
            </a:r>
            <a:r>
              <a:rPr lang="en-US" dirty="0"/>
              <a:t>(S1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Calculation </a:t>
            </a:r>
            <a:r>
              <a:rPr lang="en-US" dirty="0" smtClean="0"/>
              <a:t>of </a:t>
            </a:r>
            <a:r>
              <a:rPr lang="en-US" dirty="0"/>
              <a:t>the similarity of </a:t>
            </a:r>
            <a:r>
              <a:rPr lang="en-US" dirty="0" smtClean="0"/>
              <a:t>the</a:t>
            </a:r>
            <a:r>
              <a:rPr lang="en-US" i="1" dirty="0" smtClean="0"/>
              <a:t> Hypothesis </a:t>
            </a:r>
            <a:r>
              <a:rPr lang="en-US" dirty="0" smtClean="0"/>
              <a:t>(S2)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Calculation </a:t>
            </a:r>
            <a:r>
              <a:rPr lang="en-US" dirty="0"/>
              <a:t>of </a:t>
            </a:r>
            <a:r>
              <a:rPr lang="en-US" i="1" dirty="0"/>
              <a:t>general similarity </a:t>
            </a:r>
            <a:r>
              <a:rPr lang="en-US" dirty="0"/>
              <a:t>(S) : S = </a:t>
            </a:r>
            <a:r>
              <a:rPr lang="en-US" dirty="0" smtClean="0"/>
              <a:t>S1×S2.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S1</a:t>
            </a:r>
            <a:r>
              <a:rPr lang="en-US" sz="2800" dirty="0" smtClean="0"/>
              <a:t>=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200" i="1" dirty="0" err="1" smtClean="0"/>
              <a:t>Ddim</a:t>
            </a:r>
            <a:r>
              <a:rPr lang="en-US" sz="2200" dirty="0" smtClean="0"/>
              <a:t> = </a:t>
            </a:r>
            <a:r>
              <a:rPr lang="en-US" sz="2200" dirty="0"/>
              <a:t>differences between </a:t>
            </a:r>
            <a:r>
              <a:rPr lang="en-US" sz="2200" dirty="0" smtClean="0"/>
              <a:t>number of literals in the problem and in the case.</a:t>
            </a:r>
          </a:p>
          <a:p>
            <a:pPr marL="0" indent="0">
              <a:buNone/>
            </a:pPr>
            <a:r>
              <a:rPr lang="en-US" sz="2200" i="1" dirty="0" err="1" smtClean="0"/>
              <a:t>SSim</a:t>
            </a:r>
            <a:r>
              <a:rPr lang="en-US" sz="2200" dirty="0" smtClean="0"/>
              <a:t> = sum of literals in the problem and the cases</a:t>
            </a:r>
          </a:p>
          <a:p>
            <a:pPr marL="0" indent="0">
              <a:buNone/>
            </a:pPr>
            <a:r>
              <a:rPr lang="en-US" sz="2200" i="1" dirty="0" err="1" smtClean="0"/>
              <a:t>SDif</a:t>
            </a:r>
            <a:r>
              <a:rPr lang="en-US" sz="2200" dirty="0" smtClean="0"/>
              <a:t> = </a:t>
            </a:r>
            <a:r>
              <a:rPr lang="en-US" sz="2200" dirty="0" err="1" smtClean="0"/>
              <a:t>sim</a:t>
            </a:r>
            <a:r>
              <a:rPr lang="en-US" sz="2200" dirty="0" smtClean="0"/>
              <a:t> of the differences found by comparing elements of the problem with a case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68" y="3505200"/>
            <a:ext cx="2067232" cy="11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36576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S2</a:t>
            </a:r>
            <a:r>
              <a:rPr lang="en-US" dirty="0" smtClean="0"/>
              <a:t> = 1 if sentiment the same</a:t>
            </a:r>
          </a:p>
          <a:p>
            <a:r>
              <a:rPr lang="en-US" b="1" dirty="0" smtClean="0"/>
              <a:t>S2</a:t>
            </a:r>
            <a:r>
              <a:rPr lang="en-US" dirty="0" smtClean="0"/>
              <a:t> = 0.9 if tendencies close</a:t>
            </a:r>
          </a:p>
          <a:p>
            <a:r>
              <a:rPr lang="en-US" b="1" dirty="0" smtClean="0"/>
              <a:t>S2</a:t>
            </a:r>
            <a:r>
              <a:rPr lang="en-US" dirty="0" smtClean="0"/>
              <a:t> = 0 else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67200" y="3657600"/>
            <a:ext cx="0" cy="92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Full Example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371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us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take the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following economic case: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- Market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behavior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is improving,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- The cost of funds is increasing,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- Competition between the banks is decreasing,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- There is a pessimistic economic sentiment as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regards the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economy in general.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/>
          <a:stretch/>
        </p:blipFill>
        <p:spPr bwMode="auto">
          <a:xfrm>
            <a:off x="304799" y="3125926"/>
            <a:ext cx="3787789" cy="35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1" y="3030292"/>
            <a:ext cx="3505200" cy="36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Results show </a:t>
            </a:r>
            <a:r>
              <a:rPr lang="en-US" sz="4000" dirty="0"/>
              <a:t>that the system provides </a:t>
            </a:r>
            <a:r>
              <a:rPr lang="en-US" sz="4000" dirty="0" smtClean="0"/>
              <a:t>good quality </a:t>
            </a:r>
            <a:r>
              <a:rPr lang="en-US" sz="4000" dirty="0"/>
              <a:t>predictions of the economic agents who </a:t>
            </a:r>
            <a:r>
              <a:rPr lang="en-US" sz="4000" dirty="0" smtClean="0"/>
              <a:t>are granting </a:t>
            </a:r>
            <a:r>
              <a:rPr lang="en-US" sz="4000" dirty="0"/>
              <a:t>loans. </a:t>
            </a:r>
            <a:endParaRPr lang="en-US" sz="4000" dirty="0" smtClean="0"/>
          </a:p>
          <a:p>
            <a:r>
              <a:rPr lang="en-US" sz="4000" dirty="0"/>
              <a:t>T</a:t>
            </a:r>
            <a:r>
              <a:rPr lang="en-US" sz="4000" dirty="0" smtClean="0"/>
              <a:t>he system </a:t>
            </a:r>
            <a:r>
              <a:rPr lang="en-US" sz="4000" dirty="0"/>
              <a:t>correctly predicted 90% of the approving </a:t>
            </a:r>
            <a:r>
              <a:rPr lang="en-US" sz="4000" dirty="0" smtClean="0"/>
              <a:t>the loan </a:t>
            </a:r>
            <a:r>
              <a:rPr lang="en-US" sz="4000" dirty="0"/>
              <a:t>decisions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Next Topic: Stock Trading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Stock Market is vital for world economy and main source for any type of investment.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Predicting stock data with time series analysis is VERY difficult! Most of the time it’s actually random.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Traders use Fundamental Analysis and Technical Analysis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to forecast future price movements. But what are these?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39</a:t>
            </a:fld>
            <a:endParaRPr lang="en-US"/>
          </a:p>
        </p:txBody>
      </p:sp>
      <p:pic>
        <p:nvPicPr>
          <p:cNvPr id="3074" name="Picture 2" descr="http://goldseek.com/news/2009/1-21pd/chart%20thre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52415"/>
            <a:ext cx="3216189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investopedia.com/inv/tutorials/site/stockpicking/_fun_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06245"/>
            <a:ext cx="3390482" cy="244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Market </a:t>
            </a:r>
            <a:r>
              <a:rPr lang="en-US" b="1" dirty="0"/>
              <a:t>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Good starting point to introduce CBR to finance.</a:t>
            </a:r>
          </a:p>
          <a:p>
            <a:r>
              <a:rPr lang="en-US" sz="3600" dirty="0" smtClean="0"/>
              <a:t>Exchanges and investment firms have </a:t>
            </a:r>
            <a:r>
              <a:rPr lang="en-US" sz="3600" dirty="0"/>
              <a:t>these </a:t>
            </a:r>
            <a:r>
              <a:rPr lang="en-US" sz="3600" dirty="0" smtClean="0"/>
              <a:t>departments for </a:t>
            </a:r>
            <a:r>
              <a:rPr lang="en-US" sz="3600" dirty="0"/>
              <a:t>market </a:t>
            </a:r>
            <a:r>
              <a:rPr lang="en-US" sz="3600" dirty="0" smtClean="0"/>
              <a:t>surveillance. </a:t>
            </a:r>
          </a:p>
          <a:p>
            <a:pPr marL="0" indent="0" algn="ctr">
              <a:buNone/>
            </a:pPr>
            <a:r>
              <a:rPr lang="en-US" sz="3600" u="sng" dirty="0" smtClean="0">
                <a:solidFill>
                  <a:srgbClr val="FF0000"/>
                </a:solidFill>
              </a:rPr>
              <a:t>But </a:t>
            </a:r>
            <a:r>
              <a:rPr lang="en-US" sz="3600" u="sng" dirty="0">
                <a:solidFill>
                  <a:srgbClr val="FF0000"/>
                </a:solidFill>
              </a:rPr>
              <a:t>what is market </a:t>
            </a:r>
            <a:r>
              <a:rPr lang="en-US" sz="3600" u="sng" dirty="0" smtClean="0">
                <a:solidFill>
                  <a:srgbClr val="FF0000"/>
                </a:solidFill>
              </a:rPr>
              <a:t>surveillance?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Case Based Dynamic Window Neural Network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system proposed is called CBDWNN and is a combination of </a:t>
            </a:r>
            <a:r>
              <a:rPr lang="en-US" dirty="0"/>
              <a:t>dynamic time windows, </a:t>
            </a:r>
            <a:r>
              <a:rPr lang="en-US" dirty="0" smtClean="0"/>
              <a:t>case based </a:t>
            </a:r>
            <a:r>
              <a:rPr lang="en-US" dirty="0"/>
              <a:t>reasoning (CBR), and neural </a:t>
            </a:r>
            <a:r>
              <a:rPr lang="en-US" dirty="0" smtClean="0"/>
              <a:t>network </a:t>
            </a:r>
            <a:r>
              <a:rPr lang="en-US" dirty="0"/>
              <a:t>for stock trading </a:t>
            </a:r>
            <a:r>
              <a:rPr lang="en-US" dirty="0" smtClean="0"/>
              <a:t>prediction.</a:t>
            </a:r>
          </a:p>
          <a:p>
            <a:pPr marL="0" indent="0">
              <a:buNone/>
            </a:pPr>
            <a:r>
              <a:rPr lang="en-US" b="1" u="sng" dirty="0" smtClean="0"/>
              <a:t>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Screen out potential stocks according to relative indicator.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 an efficient and suitable forecast model for buy/sell decisions.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 main purpose of this study is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to </a:t>
            </a:r>
            <a:r>
              <a:rPr lang="en-US" dirty="0">
                <a:solidFill>
                  <a:srgbClr val="0070C0"/>
                </a:solidFill>
              </a:rPr>
              <a:t>predict the right </a:t>
            </a:r>
            <a:r>
              <a:rPr lang="en-US" dirty="0" smtClean="0">
                <a:solidFill>
                  <a:srgbClr val="0070C0"/>
                </a:solidFill>
              </a:rPr>
              <a:t>turning points!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7222" y="2819400"/>
            <a:ext cx="4013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What’s a Dynamic Window?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40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3124200" cy="174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Dynamic Window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CBR </a:t>
            </a:r>
            <a:r>
              <a:rPr lang="en-US" sz="3200" dirty="0" smtClean="0"/>
              <a:t>is applied </a:t>
            </a:r>
            <a:r>
              <a:rPr lang="en-US" sz="3200" dirty="0"/>
              <a:t>as a dynamic window search to assist the BPN to fine </a:t>
            </a:r>
            <a:r>
              <a:rPr lang="en-US" sz="3200" dirty="0" smtClean="0"/>
              <a:t>tune the </a:t>
            </a:r>
            <a:r>
              <a:rPr lang="en-US" sz="3200" dirty="0"/>
              <a:t>trading </a:t>
            </a:r>
            <a:r>
              <a:rPr lang="en-US" sz="3200" dirty="0" smtClean="0"/>
              <a:t>decision (</a:t>
            </a:r>
            <a:r>
              <a:rPr lang="en-US" sz="3200" i="1" dirty="0" smtClean="0"/>
              <a:t>on next slide</a:t>
            </a:r>
            <a:r>
              <a:rPr lang="en-US" sz="3200" dirty="0" smtClean="0"/>
              <a:t>).</a:t>
            </a:r>
          </a:p>
          <a:p>
            <a:r>
              <a:rPr lang="en-US" sz="3200" dirty="0" smtClean="0"/>
              <a:t>Case </a:t>
            </a:r>
            <a:r>
              <a:rPr lang="en-US" sz="3200" dirty="0"/>
              <a:t>based </a:t>
            </a:r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</a:rPr>
              <a:t>dynamic window </a:t>
            </a:r>
            <a:r>
              <a:rPr lang="en-US" sz="3200" dirty="0" smtClean="0"/>
              <a:t>is a way to </a:t>
            </a:r>
            <a:r>
              <a:rPr lang="en-US" sz="3200" dirty="0"/>
              <a:t>search </a:t>
            </a:r>
            <a:r>
              <a:rPr lang="en-US" sz="3200" dirty="0" smtClean="0"/>
              <a:t>the most </a:t>
            </a:r>
            <a:r>
              <a:rPr lang="en-US" sz="3200" dirty="0"/>
              <a:t>similar scenario from the previous stock data and </a:t>
            </a:r>
            <a:r>
              <a:rPr lang="en-US" sz="3200" dirty="0" smtClean="0"/>
              <a:t>predict </a:t>
            </a:r>
            <a:r>
              <a:rPr lang="en-US" sz="3200" dirty="0"/>
              <a:t>the stock price fluctuation of the next day according to the </a:t>
            </a:r>
            <a:r>
              <a:rPr lang="en-US" sz="3200" dirty="0" smtClean="0"/>
              <a:t>adaptation of similar </a:t>
            </a:r>
            <a:r>
              <a:rPr lang="en-US" sz="3200" dirty="0"/>
              <a:t>patterns.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681"/>
            <a:ext cx="4781550" cy="643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30622" y="914400"/>
            <a:ext cx="38847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</a:rPr>
              <a:t>Three different stages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Screen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out potential stocks and the important influential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factors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Use back propagation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network (BPN) to predict the buy/sell points (wave peak and wave trough) of stock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price.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Adopt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case based dynamic window (CBDW) to further improve the forecasting results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from BPN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0150" y="562784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*From [4]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Retrieval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55929"/>
            <a:ext cx="42957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5800" y="167640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When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the time period is determined, the dynamic time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windows search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will be processed. 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If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an investor wants to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forecast the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stock price fluctuation of the next day, by using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mapping process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, the most similar time window can be found. 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If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sim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is over a threshold, the case is retrieved from the stock data. More then one case may be retrieved at a time.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62784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*From 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Reuse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198" y="1701421"/>
            <a:ext cx="678180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Cases that have a high performance (high % increase over time) will be used in the forecast of future stock prices.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The weighted average of these cases is taken.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44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572000"/>
            <a:ext cx="2533650" cy="194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399"/>
            <a:ext cx="7696200" cy="620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9884" y="637170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*From 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Nine different stocks with different </a:t>
            </a:r>
            <a:r>
              <a:rPr lang="en-US" dirty="0" smtClean="0"/>
              <a:t>trends: upward</a:t>
            </a:r>
            <a:r>
              <a:rPr lang="en-US" dirty="0"/>
              <a:t>, downward and steady, </a:t>
            </a:r>
            <a:r>
              <a:rPr lang="en-US" dirty="0" smtClean="0"/>
              <a:t>were tested and </a:t>
            </a:r>
            <a:r>
              <a:rPr lang="en-US" dirty="0"/>
              <a:t>one individual stock (AUO) </a:t>
            </a:r>
            <a:r>
              <a:rPr lang="en-US" dirty="0" smtClean="0"/>
              <a:t>was studied </a:t>
            </a:r>
            <a:r>
              <a:rPr lang="en-US" dirty="0"/>
              <a:t>as case example.</a:t>
            </a:r>
          </a:p>
          <a:p>
            <a:r>
              <a:rPr lang="en-US" dirty="0"/>
              <a:t>The rates of return for upward, steady, and downward trend stocks are higher than 93.57%, </a:t>
            </a:r>
            <a:r>
              <a:rPr lang="en-US" dirty="0" smtClean="0"/>
              <a:t>37.75%, and </a:t>
            </a:r>
            <a:r>
              <a:rPr lang="en-US" dirty="0"/>
              <a:t>46.62%, respectively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…</a:t>
            </a:r>
            <a:r>
              <a:rPr lang="en-US" dirty="0">
                <a:solidFill>
                  <a:srgbClr val="00B050"/>
                </a:solidFill>
              </a:rPr>
              <a:t>all very promising and better than using CBR or BPN </a:t>
            </a:r>
            <a:r>
              <a:rPr lang="en-US" dirty="0" smtClean="0">
                <a:solidFill>
                  <a:srgbClr val="00B050"/>
                </a:solidFill>
              </a:rPr>
              <a:t>alone!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4" descr="http://mclean.alltheragefaces.com/img/faces/large/happy-thumbs-up-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79423"/>
            <a:ext cx="2133600" cy="17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Web-based CBR Agent for Financial </a:t>
            </a:r>
            <a:r>
              <a:rPr lang="en-US" b="1" dirty="0" smtClean="0"/>
              <a:t>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more simpler way to apply CBR to stock trading!</a:t>
            </a:r>
          </a:p>
          <a:p>
            <a:r>
              <a:rPr lang="en-US" dirty="0" smtClean="0"/>
              <a:t>Base cases on </a:t>
            </a:r>
            <a:r>
              <a:rPr lang="en-US" dirty="0"/>
              <a:t>the </a:t>
            </a:r>
            <a:r>
              <a:rPr lang="en-US" dirty="0" smtClean="0"/>
              <a:t>characteristics of </a:t>
            </a:r>
            <a:r>
              <a:rPr lang="en-US" dirty="0"/>
              <a:t>wave forms inside the track of the daily stock </a:t>
            </a:r>
            <a:r>
              <a:rPr lang="en-US" dirty="0" smtClean="0"/>
              <a:t>losing prices.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Wave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propagations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are defined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as some signals, which are able to forecast 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future conditions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of the stock price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movement.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47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1"/>
          <a:stretch/>
        </p:blipFill>
        <p:spPr bwMode="auto">
          <a:xfrm>
            <a:off x="838199" y="4190998"/>
            <a:ext cx="3810000" cy="224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 Stock Movement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239000" cy="442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Web-based CBR Agent for Financial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CBR module needs to make use of the </a:t>
            </a:r>
            <a:r>
              <a:rPr lang="en-US" dirty="0" smtClean="0"/>
              <a:t>analysis indicators </a:t>
            </a:r>
            <a:r>
              <a:rPr lang="en-US" dirty="0"/>
              <a:t>with respect to the dates in knowledge </a:t>
            </a:r>
            <a:r>
              <a:rPr lang="en-US" dirty="0" smtClean="0"/>
              <a:t>database and </a:t>
            </a:r>
            <a:r>
              <a:rPr lang="en-US" dirty="0"/>
              <a:t>to construct wave-unit based data objects, </a:t>
            </a:r>
            <a:r>
              <a:rPr lang="en-US" dirty="0" smtClean="0"/>
              <a:t>extracting every </a:t>
            </a:r>
            <a:r>
              <a:rPr lang="en-US" dirty="0"/>
              <a:t>feature of the wave </a:t>
            </a:r>
            <a:r>
              <a:rPr lang="en-US" dirty="0" smtClean="0"/>
              <a:t>patterns.</a:t>
            </a:r>
          </a:p>
          <a:p>
            <a:r>
              <a:rPr lang="en-US" dirty="0"/>
              <a:t>The knowledge database consists of daily </a:t>
            </a:r>
            <a:r>
              <a:rPr lang="en-US" dirty="0" smtClean="0"/>
              <a:t>stock high/low/close </a:t>
            </a:r>
            <a:r>
              <a:rPr lang="en-US" dirty="0"/>
              <a:t>prices with analysis indicators such as </a:t>
            </a:r>
            <a:r>
              <a:rPr lang="en-US" dirty="0" smtClean="0"/>
              <a:t>RSIs, moving </a:t>
            </a:r>
            <a:r>
              <a:rPr lang="en-US" dirty="0"/>
              <a:t>averages of price, and corresponding trading volume.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Market </a:t>
            </a:r>
            <a:r>
              <a:rPr lang="en-US" b="1" dirty="0"/>
              <a:t>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Goal</a:t>
            </a:r>
            <a:r>
              <a:rPr lang="en-US" sz="2800" dirty="0"/>
              <a:t>: explain price movements</a:t>
            </a:r>
          </a:p>
          <a:p>
            <a:r>
              <a:rPr lang="en-US" sz="2800" dirty="0" smtClean="0"/>
              <a:t>This is a difficult task! </a:t>
            </a:r>
          </a:p>
          <a:p>
            <a:r>
              <a:rPr lang="en-US" sz="2800" dirty="0" smtClean="0"/>
              <a:t>Past methods: use technical indicators and rule based expert systems</a:t>
            </a:r>
          </a:p>
          <a:p>
            <a:r>
              <a:rPr lang="en-US" dirty="0" smtClean="0"/>
              <a:t>Rule-based </a:t>
            </a:r>
            <a:r>
              <a:rPr lang="en-US" dirty="0"/>
              <a:t>expert systems have flaws</a:t>
            </a:r>
          </a:p>
          <a:p>
            <a:pPr lvl="1"/>
            <a:r>
              <a:rPr lang="en-US" dirty="0"/>
              <a:t>Do not learn</a:t>
            </a:r>
          </a:p>
          <a:p>
            <a:pPr lvl="1"/>
            <a:r>
              <a:rPr lang="en-US" dirty="0"/>
              <a:t>Unable to deal with new problems</a:t>
            </a:r>
          </a:p>
          <a:p>
            <a:pPr lvl="1"/>
            <a:r>
              <a:rPr lang="en-US" dirty="0"/>
              <a:t>Complex, expensive, and time </a:t>
            </a:r>
            <a:r>
              <a:rPr lang="en-US" dirty="0" smtClean="0"/>
              <a:t>consuming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598" y="5486399"/>
            <a:ext cx="640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What to use beyond expert systems?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8287" y="605397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Hint – we all know this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30526"/>
            <a:ext cx="5334000" cy="407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50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82962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8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5787"/>
            <a:ext cx="7848600" cy="628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Concluding Remarks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CBR has a bright future in the world of economic and financial decision making and forecast.</a:t>
            </a:r>
          </a:p>
          <a:p>
            <a:r>
              <a:rPr lang="en-US" sz="4000" dirty="0" smtClean="0"/>
              <a:t>Could make markets and economies more efficient.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[1]</a:t>
            </a:r>
            <a:r>
              <a:rPr lang="en-US" i="1" dirty="0"/>
              <a:t> </a:t>
            </a:r>
            <a:r>
              <a:rPr lang="en-US" dirty="0"/>
              <a:t>Paul </a:t>
            </a:r>
            <a:r>
              <a:rPr lang="en-US" dirty="0" err="1"/>
              <a:t>Buta</a:t>
            </a:r>
            <a:r>
              <a:rPr lang="en-US" dirty="0"/>
              <a:t>, Ralph Barletta, </a:t>
            </a:r>
            <a:r>
              <a:rPr lang="en-US" i="1" dirty="0"/>
              <a:t>Case-Based Reasoning for Market Surveillance</a:t>
            </a:r>
            <a:r>
              <a:rPr lang="en-US" dirty="0"/>
              <a:t>, IEEE (1991)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2] </a:t>
            </a:r>
            <a:r>
              <a:rPr lang="en-US" dirty="0" err="1"/>
              <a:t>Piero</a:t>
            </a:r>
            <a:r>
              <a:rPr lang="en-US" dirty="0"/>
              <a:t> </a:t>
            </a:r>
            <a:r>
              <a:rPr lang="en-US" dirty="0" err="1"/>
              <a:t>Bonissone</a:t>
            </a:r>
            <a:r>
              <a:rPr lang="en-US" dirty="0"/>
              <a:t>, William </a:t>
            </a:r>
            <a:r>
              <a:rPr lang="en-US" dirty="0" err="1"/>
              <a:t>Cheetham</a:t>
            </a:r>
            <a:r>
              <a:rPr lang="en-US" dirty="0"/>
              <a:t>, </a:t>
            </a:r>
            <a:r>
              <a:rPr lang="en-US" i="1" dirty="0"/>
              <a:t>Financial Applications of Fuzzy CBR to Residential Property Valuation</a:t>
            </a:r>
            <a:r>
              <a:rPr lang="en-US" dirty="0"/>
              <a:t>, IEEE (1997).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[3] Maria </a:t>
            </a:r>
            <a:r>
              <a:rPr lang="en-US" dirty="0" err="1" smtClean="0"/>
              <a:t>Teodoro</a:t>
            </a:r>
            <a:r>
              <a:rPr lang="en-US" dirty="0" smtClean="0"/>
              <a:t>, Luis </a:t>
            </a:r>
            <a:r>
              <a:rPr lang="en-US" dirty="0" err="1" smtClean="0"/>
              <a:t>Botelho</a:t>
            </a:r>
            <a:r>
              <a:rPr lang="en-US" dirty="0" smtClean="0"/>
              <a:t>, </a:t>
            </a:r>
            <a:r>
              <a:rPr lang="en-US" i="1" dirty="0" smtClean="0"/>
              <a:t>A CBR Approach for Predicting Bank Lending Decision</a:t>
            </a:r>
            <a:r>
              <a:rPr lang="en-US" dirty="0" smtClean="0"/>
              <a:t>s, (2004)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4] Pei Chang, Chen Lu, Jun Lin, Chin Fin, Celeste Ng, </a:t>
            </a:r>
            <a:r>
              <a:rPr lang="en-US" i="1" dirty="0"/>
              <a:t>A neural network with a case based dynamic window for stock trading prediction</a:t>
            </a:r>
            <a:r>
              <a:rPr lang="en-US" dirty="0"/>
              <a:t>, Expert Systems with Applications (2009).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5] James N. K. Liu, Tommy T.S. Leung, </a:t>
            </a:r>
            <a:r>
              <a:rPr lang="en-US" i="1" dirty="0"/>
              <a:t>A Web-based CBR Agent for Financial </a:t>
            </a:r>
            <a:r>
              <a:rPr lang="en-US" i="1" dirty="0" smtClean="0"/>
              <a:t>Forecasting</a:t>
            </a:r>
            <a:r>
              <a:rPr lang="en-US" dirty="0" smtClean="0"/>
              <a:t>, (2001)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4038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Thank You!</a:t>
            </a:r>
            <a:br>
              <a:rPr lang="en-US" sz="6600" b="1" dirty="0" smtClean="0"/>
            </a:br>
            <a:r>
              <a:rPr lang="en-US" sz="6600" b="1" dirty="0" smtClean="0"/>
              <a:t>Any Questions?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Market </a:t>
            </a:r>
            <a:r>
              <a:rPr lang="en-US" b="1" dirty="0"/>
              <a:t>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CBR is easier to find solutions and add new </a:t>
            </a:r>
            <a:r>
              <a:rPr lang="en-US" sz="3200" b="1" dirty="0" smtClean="0"/>
              <a:t>knowledge!</a:t>
            </a:r>
            <a:endParaRPr lang="en-US" sz="3200" b="1" dirty="0"/>
          </a:p>
          <a:p>
            <a:r>
              <a:rPr lang="en-US" sz="3200" dirty="0" smtClean="0"/>
              <a:t>Paper presents </a:t>
            </a:r>
            <a:r>
              <a:rPr lang="en-US" sz="3200" dirty="0"/>
              <a:t>a new approach to knowledge-based </a:t>
            </a:r>
            <a:r>
              <a:rPr lang="en-US" sz="3200" dirty="0" smtClean="0"/>
              <a:t>market monitoring</a:t>
            </a:r>
            <a:r>
              <a:rPr lang="en-US" sz="3200" dirty="0"/>
              <a:t>: </a:t>
            </a:r>
            <a:endParaRPr lang="en-US" sz="3200" dirty="0" smtClean="0"/>
          </a:p>
          <a:p>
            <a:endParaRPr lang="en-US" sz="3200" dirty="0" smtClean="0"/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Intelligent </a:t>
            </a:r>
            <a:r>
              <a:rPr lang="en-US" sz="3200" b="1" dirty="0">
                <a:solidFill>
                  <a:srgbClr val="0070C0"/>
                </a:solidFill>
              </a:rPr>
              <a:t>Market </a:t>
            </a:r>
            <a:r>
              <a:rPr lang="en-US" sz="3200" b="1" dirty="0" smtClean="0">
                <a:solidFill>
                  <a:srgbClr val="0070C0"/>
                </a:solidFill>
              </a:rPr>
              <a:t>Monitor (IMM)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Intelligent Market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Basic Idea:</a:t>
            </a:r>
          </a:p>
          <a:p>
            <a:r>
              <a:rPr lang="en-US" dirty="0" smtClean="0"/>
              <a:t>To add more knowledge to a case-based system all the user has to do is add more cases and let the inductive indexing mechanism re-structure a classification tree.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Case Retrieval:</a:t>
            </a:r>
          </a:p>
          <a:p>
            <a:r>
              <a:rPr lang="en-US" dirty="0" smtClean="0"/>
              <a:t>A </a:t>
            </a:r>
            <a:r>
              <a:rPr lang="en-US" dirty="0"/>
              <a:t>binary decision tree</a:t>
            </a:r>
            <a:r>
              <a:rPr lang="en-US" b="1" dirty="0"/>
              <a:t> </a:t>
            </a:r>
            <a:r>
              <a:rPr lang="en-US" dirty="0" smtClean="0"/>
              <a:t>is used</a:t>
            </a:r>
            <a:r>
              <a:rPr lang="en-US" b="1" dirty="0" smtClean="0"/>
              <a:t> </a:t>
            </a:r>
            <a:r>
              <a:rPr lang="en-US" dirty="0"/>
              <a:t>for case </a:t>
            </a:r>
            <a:r>
              <a:rPr lang="en-US" dirty="0" smtClean="0"/>
              <a:t>retrieval. </a:t>
            </a:r>
            <a:r>
              <a:rPr lang="en-US" dirty="0"/>
              <a:t>The importance of each feature </a:t>
            </a:r>
            <a:r>
              <a:rPr lang="en-US" dirty="0" smtClean="0"/>
              <a:t>in the </a:t>
            </a:r>
            <a:r>
              <a:rPr lang="en-US" dirty="0"/>
              <a:t>tree is determined by the correlation between </a:t>
            </a:r>
            <a:r>
              <a:rPr lang="en-US" dirty="0" smtClean="0"/>
              <a:t>the feature </a:t>
            </a:r>
            <a:r>
              <a:rPr lang="en-US" dirty="0"/>
              <a:t>and the variance in case </a:t>
            </a:r>
            <a:r>
              <a:rPr lang="en-US" dirty="0" smtClean="0"/>
              <a:t>outcome.</a:t>
            </a:r>
            <a:r>
              <a:rPr lang="en-US" i="1" dirty="0"/>
              <a:t> </a:t>
            </a:r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Note</a:t>
            </a:r>
            <a:r>
              <a:rPr lang="en-US" i="1" dirty="0"/>
              <a:t>, this was developed late 1980’s, so CBR was a brand new idea back then.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Runtime </a:t>
            </a:r>
            <a:r>
              <a:rPr lang="en-US" dirty="0" smtClean="0"/>
              <a:t>Data Flow (from [1])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142221"/>
            <a:ext cx="1447800" cy="8963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</a:t>
            </a:r>
          </a:p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2667000"/>
            <a:ext cx="1143000" cy="1828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Alert</a:t>
            </a:r>
          </a:p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38400" y="2133600"/>
            <a:ext cx="1447800" cy="1066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Price </a:t>
            </a:r>
          </a:p>
          <a:p>
            <a:pPr algn="ctr"/>
            <a:r>
              <a:rPr lang="en-US" dirty="0" smtClean="0"/>
              <a:t>Alert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38400" y="3886201"/>
            <a:ext cx="1447800" cy="1066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Volume</a:t>
            </a:r>
          </a:p>
          <a:p>
            <a:pPr algn="ctr"/>
            <a:r>
              <a:rPr lang="en-US" dirty="0" smtClean="0"/>
              <a:t>Alert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038600" y="3145228"/>
            <a:ext cx="1219200" cy="7439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 </a:t>
            </a:r>
          </a:p>
          <a:p>
            <a:pPr algn="ctr"/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4038600" y="5421168"/>
            <a:ext cx="914400" cy="833287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</a:t>
            </a:r>
          </a:p>
          <a:p>
            <a:pPr algn="ctr"/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6792537" y="1412643"/>
            <a:ext cx="914400" cy="612648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TSE</a:t>
            </a:r>
          </a:p>
          <a:p>
            <a:pPr algn="ctr"/>
            <a:r>
              <a:rPr lang="en-US" sz="1200" dirty="0" smtClean="0"/>
              <a:t>Database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497137" y="2362199"/>
            <a:ext cx="1295400" cy="24303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448300" y="2400166"/>
            <a:ext cx="1393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CBR Run-Time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25737" y="3267589"/>
            <a:ext cx="914400" cy="694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Case Record Construction</a:t>
            </a:r>
            <a:endParaRPr lang="en-US" sz="900" dirty="0"/>
          </a:p>
        </p:txBody>
      </p:sp>
      <p:sp>
        <p:nvSpPr>
          <p:cNvPr id="16" name="Rounded Rectangle 15"/>
          <p:cNvSpPr/>
          <p:nvPr/>
        </p:nvSpPr>
        <p:spPr>
          <a:xfrm>
            <a:off x="5725737" y="3953389"/>
            <a:ext cx="914400" cy="694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Decision Tree Analysis</a:t>
            </a:r>
            <a:endParaRPr lang="en-US" sz="900" dirty="0"/>
          </a:p>
        </p:txBody>
      </p:sp>
      <p:cxnSp>
        <p:nvCxnSpPr>
          <p:cNvPr id="17" name="Straight Arrow Connector 16"/>
          <p:cNvCxnSpPr>
            <a:stCxn id="4" idx="3"/>
            <a:endCxn id="6" idx="1"/>
          </p:cNvCxnSpPr>
          <p:nvPr/>
        </p:nvCxnSpPr>
        <p:spPr>
          <a:xfrm flipV="1">
            <a:off x="1752600" y="3581400"/>
            <a:ext cx="381000" cy="9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8" idx="1"/>
          </p:cNvCxnSpPr>
          <p:nvPr/>
        </p:nvCxnSpPr>
        <p:spPr>
          <a:xfrm>
            <a:off x="3886200" y="2667000"/>
            <a:ext cx="330948" cy="587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8" idx="3"/>
          </p:cNvCxnSpPr>
          <p:nvPr/>
        </p:nvCxnSpPr>
        <p:spPr>
          <a:xfrm flipV="1">
            <a:off x="3886200" y="3780255"/>
            <a:ext cx="330948" cy="639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10" idx="1"/>
          </p:cNvCxnSpPr>
          <p:nvPr/>
        </p:nvCxnSpPr>
        <p:spPr>
          <a:xfrm>
            <a:off x="3886200" y="2667000"/>
            <a:ext cx="609600" cy="2754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  <a:endCxn id="10" idx="1"/>
          </p:cNvCxnSpPr>
          <p:nvPr/>
        </p:nvCxnSpPr>
        <p:spPr>
          <a:xfrm>
            <a:off x="3886200" y="4419601"/>
            <a:ext cx="609600" cy="1001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6"/>
          </p:cNvCxnSpPr>
          <p:nvPr/>
        </p:nvCxnSpPr>
        <p:spPr>
          <a:xfrm>
            <a:off x="5257800" y="3517218"/>
            <a:ext cx="4679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</p:cNvCxnSpPr>
          <p:nvPr/>
        </p:nvCxnSpPr>
        <p:spPr>
          <a:xfrm flipV="1">
            <a:off x="6640137" y="2025292"/>
            <a:ext cx="609600" cy="1589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ctangle 1036"/>
          <p:cNvSpPr/>
          <p:nvPr/>
        </p:nvSpPr>
        <p:spPr>
          <a:xfrm>
            <a:off x="7310651" y="3843594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Revised Transaction Record</a:t>
            </a:r>
            <a:endParaRPr lang="en-US" sz="1100" dirty="0"/>
          </a:p>
        </p:txBody>
      </p:sp>
      <p:cxnSp>
        <p:nvCxnSpPr>
          <p:cNvPr id="1039" name="Straight Arrow Connector 1038"/>
          <p:cNvCxnSpPr>
            <a:stCxn id="16" idx="3"/>
            <a:endCxn id="1037" idx="1"/>
          </p:cNvCxnSpPr>
          <p:nvPr/>
        </p:nvCxnSpPr>
        <p:spPr>
          <a:xfrm flipV="1">
            <a:off x="6640137" y="4300794"/>
            <a:ext cx="67051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Magnetic Disk 47"/>
          <p:cNvSpPr/>
          <p:nvPr/>
        </p:nvSpPr>
        <p:spPr>
          <a:xfrm>
            <a:off x="7310651" y="5564064"/>
            <a:ext cx="914400" cy="612648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Case Base</a:t>
            </a:r>
            <a:endParaRPr lang="en-US" sz="1200" dirty="0"/>
          </a:p>
        </p:txBody>
      </p:sp>
      <p:cxnSp>
        <p:nvCxnSpPr>
          <p:cNvPr id="1041" name="Straight Arrow Connector 1040"/>
          <p:cNvCxnSpPr>
            <a:stCxn id="1037" idx="2"/>
            <a:endCxn id="48" idx="1"/>
          </p:cNvCxnSpPr>
          <p:nvPr/>
        </p:nvCxnSpPr>
        <p:spPr>
          <a:xfrm>
            <a:off x="7767851" y="4757994"/>
            <a:ext cx="0" cy="806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does a Case in IMM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Problem: </a:t>
            </a:r>
            <a:r>
              <a:rPr lang="en-US" u="sng" dirty="0" smtClean="0"/>
              <a:t>Information in a case describing a situation</a:t>
            </a:r>
          </a:p>
          <a:p>
            <a:pPr lvl="1"/>
            <a:r>
              <a:rPr lang="en-US" dirty="0" smtClean="0"/>
              <a:t>Transaction info (volume and price of a stock)</a:t>
            </a:r>
          </a:p>
          <a:p>
            <a:pPr lvl="1"/>
            <a:r>
              <a:rPr lang="en-US" dirty="0" smtClean="0"/>
              <a:t>Recent trades of that specific stock</a:t>
            </a:r>
          </a:p>
          <a:p>
            <a:pPr lvl="1"/>
            <a:r>
              <a:rPr lang="en-US" dirty="0" smtClean="0"/>
              <a:t>Price trends of the industry</a:t>
            </a:r>
          </a:p>
          <a:p>
            <a:pPr lvl="1"/>
            <a:r>
              <a:rPr lang="en-US" dirty="0" smtClean="0"/>
              <a:t>Exchanges the stock trades on</a:t>
            </a:r>
          </a:p>
          <a:p>
            <a:pPr lvl="1"/>
            <a:r>
              <a:rPr lang="en-US" dirty="0" smtClean="0"/>
              <a:t>Recent economic data</a:t>
            </a:r>
          </a:p>
          <a:p>
            <a:pPr lvl="1"/>
            <a:r>
              <a:rPr lang="en-US" dirty="0" smtClean="0"/>
              <a:t>Recent news story about that company</a:t>
            </a:r>
          </a:p>
          <a:p>
            <a:pPr marL="0" indent="0">
              <a:buNone/>
            </a:pPr>
            <a:r>
              <a:rPr lang="en-US" b="1" u="sng" dirty="0" smtClean="0"/>
              <a:t>Solution</a:t>
            </a:r>
            <a:r>
              <a:rPr lang="en-US" u="sng" dirty="0" smtClean="0"/>
              <a:t>: There </a:t>
            </a:r>
            <a:r>
              <a:rPr lang="en-US" u="sng" dirty="0"/>
              <a:t>are 15 possible solutions </a:t>
            </a:r>
          </a:p>
          <a:p>
            <a:pPr lvl="1"/>
            <a:r>
              <a:rPr lang="en-US" dirty="0" smtClean="0"/>
              <a:t>Ex: The </a:t>
            </a:r>
            <a:r>
              <a:rPr lang="en-US" dirty="0"/>
              <a:t>stock is moving with its industry trend</a:t>
            </a:r>
          </a:p>
          <a:p>
            <a:pPr lvl="1"/>
            <a:r>
              <a:rPr lang="en-US" dirty="0" smtClean="0"/>
              <a:t>Ex: Recent </a:t>
            </a:r>
            <a:r>
              <a:rPr lang="en-US" dirty="0"/>
              <a:t>news caused sharp changes in price</a:t>
            </a:r>
          </a:p>
          <a:p>
            <a:pPr lvl="1"/>
            <a:r>
              <a:rPr lang="en-US" dirty="0"/>
              <a:t>Unusual transactions with no explanations warrant investigation by a real person.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3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B22E-9108-4B4F-A9A8-C13688EC37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5">
      <a:dk1>
        <a:srgbClr val="2F2B20"/>
      </a:dk1>
      <a:lt1>
        <a:srgbClr val="FFFFFF"/>
      </a:lt1>
      <a:dk2>
        <a:srgbClr val="EE8244"/>
      </a:dk2>
      <a:lt2>
        <a:srgbClr val="E3E0D7"/>
      </a:lt2>
      <a:accent1>
        <a:srgbClr val="663701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FADCCB"/>
      </a:hlink>
      <a:folHlink>
        <a:srgbClr val="849A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2980</TotalTime>
  <Words>2855</Words>
  <Application>Microsoft Office PowerPoint</Application>
  <PresentationFormat>On-screen Show (4:3)</PresentationFormat>
  <Paragraphs>389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Clarity</vt:lpstr>
      <vt:lpstr>Case Based Reasoning and Financial Decision Making</vt:lpstr>
      <vt:lpstr>Contents</vt:lpstr>
      <vt:lpstr>Financial Decision Making</vt:lpstr>
      <vt:lpstr>Market Surveillance</vt:lpstr>
      <vt:lpstr>Market Surveillance</vt:lpstr>
      <vt:lpstr>Market Surveillance</vt:lpstr>
      <vt:lpstr>Intelligent Market Monitor</vt:lpstr>
      <vt:lpstr>Runtime Data Flow (from [1])</vt:lpstr>
      <vt:lpstr>What does a Case in IMM look like?</vt:lpstr>
      <vt:lpstr>Testing and Conclusion</vt:lpstr>
      <vt:lpstr>Financial Applications of Fuzzy CBR to Residential Property Valuation</vt:lpstr>
      <vt:lpstr>Residential Property Valuation</vt:lpstr>
      <vt:lpstr>PROFT Property Financial Information Technology</vt:lpstr>
      <vt:lpstr>PROFIT Approach</vt:lpstr>
      <vt:lpstr>PowerPoint Presentation</vt:lpstr>
      <vt:lpstr>Domain specific SIM</vt:lpstr>
      <vt:lpstr>Domain specific SIM</vt:lpstr>
      <vt:lpstr>Case Retrieval</vt:lpstr>
      <vt:lpstr>Case Retrieval</vt:lpstr>
      <vt:lpstr>Case Retrieval (almost done!)</vt:lpstr>
      <vt:lpstr>Estimating Sales Price of Subject House</vt:lpstr>
      <vt:lpstr>Utility Matric</vt:lpstr>
      <vt:lpstr>Utility Matric</vt:lpstr>
      <vt:lpstr>Utility Matric</vt:lpstr>
      <vt:lpstr>Conclusion</vt:lpstr>
      <vt:lpstr>A CBR Approach for Predicting Bank Lending Decision</vt:lpstr>
      <vt:lpstr>Not So Well! - Eurozone Crisis</vt:lpstr>
      <vt:lpstr>Smart Solution: CBR</vt:lpstr>
      <vt:lpstr>Extension to CBR</vt:lpstr>
      <vt:lpstr>Case Structure</vt:lpstr>
      <vt:lpstr>The Condition</vt:lpstr>
      <vt:lpstr>Economic Sentiment</vt:lpstr>
      <vt:lpstr>Decision</vt:lpstr>
      <vt:lpstr>Case Example</vt:lpstr>
      <vt:lpstr>Case Similarity</vt:lpstr>
      <vt:lpstr>Case Similarity</vt:lpstr>
      <vt:lpstr>Full Example</vt:lpstr>
      <vt:lpstr>Conclusion</vt:lpstr>
      <vt:lpstr>Next Topic: Stock Trading Prediction</vt:lpstr>
      <vt:lpstr>Case Based Dynamic Window Neural Network</vt:lpstr>
      <vt:lpstr>Dynamic Window</vt:lpstr>
      <vt:lpstr>PowerPoint Presentation</vt:lpstr>
      <vt:lpstr>Case Retrieval</vt:lpstr>
      <vt:lpstr>Case Reuse</vt:lpstr>
      <vt:lpstr>PowerPoint Presentation</vt:lpstr>
      <vt:lpstr>Conclusion</vt:lpstr>
      <vt:lpstr>A Web-based CBR Agent for Financial Forecasting</vt:lpstr>
      <vt:lpstr>Example Stock Movement</vt:lpstr>
      <vt:lpstr>A Web-based CBR Agent for Financial Forecasting</vt:lpstr>
      <vt:lpstr>PowerPoint Presentation</vt:lpstr>
      <vt:lpstr>PowerPoint Presentation</vt:lpstr>
      <vt:lpstr>Concluding Remarks</vt:lpstr>
      <vt:lpstr>References</vt:lpstr>
      <vt:lpstr>Thank You! Any Questions?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Based Reasoning and Financial Decision Making</dc:title>
  <dc:creator>Windows User</dc:creator>
  <cp:lastModifiedBy>hector</cp:lastModifiedBy>
  <cp:revision>89</cp:revision>
  <cp:lastPrinted>2012-10-26T16:19:10Z</cp:lastPrinted>
  <dcterms:created xsi:type="dcterms:W3CDTF">2012-10-19T01:18:37Z</dcterms:created>
  <dcterms:modified xsi:type="dcterms:W3CDTF">2012-12-01T04:48:24Z</dcterms:modified>
</cp:coreProperties>
</file>